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677" r:id="rId2"/>
    <p:sldId id="674" r:id="rId3"/>
    <p:sldId id="676" r:id="rId4"/>
    <p:sldId id="715" r:id="rId5"/>
    <p:sldId id="698" r:id="rId6"/>
    <p:sldId id="700" r:id="rId7"/>
    <p:sldId id="701" r:id="rId8"/>
    <p:sldId id="714" r:id="rId9"/>
    <p:sldId id="685" r:id="rId10"/>
    <p:sldId id="697" r:id="rId11"/>
  </p:sldIdLst>
  <p:sldSz cx="12192000" cy="6858000"/>
  <p:notesSz cx="6797675" cy="9926638"/>
  <p:custDataLst>
    <p:tags r:id="rId14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3366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3089" autoAdjust="0"/>
  </p:normalViewPr>
  <p:slideViewPr>
    <p:cSldViewPr snapToGrid="0">
      <p:cViewPr varScale="1">
        <p:scale>
          <a:sx n="110" d="100"/>
          <a:sy n="110" d="100"/>
        </p:scale>
        <p:origin x="6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1637E-9F2A-4DCF-BCEF-BB068DF3BAEC}" type="datetimeFigureOut">
              <a:rPr lang="pt-BR" smtClean="0"/>
              <a:t>28/06/2023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0A839-9EDC-4D09-8814-42E983D3F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6393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B60B3-6C61-49A7-87E0-C33FE50F0169}" type="datetimeFigureOut">
              <a:rPr lang="pt-BR" smtClean="0"/>
              <a:t>28/06/2023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FADBD-9EA4-4D31-87A5-E10E0040B9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87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FADBD-9EA4-4D31-87A5-E10E0040B9D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15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225165" y="1993264"/>
            <a:ext cx="7025871" cy="2642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935453" y="620395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lang="pt-BR" sz="1200" smtClean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fld id="{EF4CDAA2-7EF3-4C90-93A3-34F62B53D153}" type="datetime1">
              <a:rPr lang="pt-BR" smtClean="0"/>
              <a: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t>28/06/2023</a:t>
            </a:fld>
            <a:endParaRPr lang="pt-BR"/>
          </a:p>
        </p:txBody>
      </p:sp>
      <p:sp>
        <p:nvSpPr>
          <p:cNvPr id="20" name="Título 1"/>
          <p:cNvSpPr>
            <a:spLocks noGrp="1"/>
          </p:cNvSpPr>
          <p:nvPr>
            <p:ph type="ctrTitle"/>
          </p:nvPr>
        </p:nvSpPr>
        <p:spPr>
          <a:xfrm>
            <a:off x="6096000" y="1604046"/>
            <a:ext cx="5582653" cy="3032124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21" name="Subtítulo 2"/>
          <p:cNvSpPr>
            <a:spLocks noGrp="1"/>
          </p:cNvSpPr>
          <p:nvPr>
            <p:ph type="subTitle" idx="1"/>
          </p:nvPr>
        </p:nvSpPr>
        <p:spPr>
          <a:xfrm>
            <a:off x="6096000" y="4845052"/>
            <a:ext cx="5582653" cy="47895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5748233" y="1267326"/>
            <a:ext cx="16043" cy="447574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09CD8F4-C078-4429-9522-CEE0F9BB4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83" y="1790717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80632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935453" y="620395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lang="pt-BR" sz="1200" smtClean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fld id="{EF4CDAA2-7EF3-4C90-93A3-34F62B53D153}" type="datetime1">
              <a:rPr lang="pt-BR" smtClean="0"/>
              <a: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t>28/06/2023</a:t>
            </a:fld>
            <a:endParaRPr lang="pt-BR"/>
          </a:p>
        </p:txBody>
      </p:sp>
      <p:sp>
        <p:nvSpPr>
          <p:cNvPr id="20" name="Título 1"/>
          <p:cNvSpPr>
            <a:spLocks noGrp="1"/>
          </p:cNvSpPr>
          <p:nvPr>
            <p:ph type="ctrTitle"/>
          </p:nvPr>
        </p:nvSpPr>
        <p:spPr>
          <a:xfrm>
            <a:off x="1551117" y="2713027"/>
            <a:ext cx="8852228" cy="182721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21" name="Subtítulo 2"/>
          <p:cNvSpPr>
            <a:spLocks noGrp="1"/>
          </p:cNvSpPr>
          <p:nvPr>
            <p:ph type="subTitle" idx="1"/>
          </p:nvPr>
        </p:nvSpPr>
        <p:spPr>
          <a:xfrm>
            <a:off x="3140897" y="4737864"/>
            <a:ext cx="5582653" cy="4789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24BE2CEA-A3BF-436D-B033-2B3E3F8EA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9" y="157860"/>
            <a:ext cx="1472514" cy="147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07780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D219537-B715-46F0-89F2-68023DBB4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018" y="1816842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15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FFAB597-3B59-4F93-8DF4-5F0AD26039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44" y="4851088"/>
            <a:ext cx="1790303" cy="179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16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25083" y="6246848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t-BR"/>
              <a:t>Fonte:</a:t>
            </a:r>
            <a:endParaRPr lang="pt-BR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25084" y="1407142"/>
            <a:ext cx="11146738" cy="4284407"/>
          </a:xfrm>
          <a:prstGeom prst="rect">
            <a:avLst/>
          </a:prstGeom>
        </p:spPr>
        <p:txBody>
          <a:bodyPr/>
          <a:lstStyle>
            <a:lvl1pPr marL="228589" indent="-228589">
              <a:buFont typeface="Wingdings" panose="05000000000000000000" pitchFamily="2" charset="2"/>
              <a:buChar char="§"/>
              <a:defRPr lang="pt-BR" sz="1800" noProof="0" dirty="0" smtClean="0">
                <a:latin typeface="Calibri" panose="020F0502020204030204" pitchFamily="34" charset="0"/>
              </a:defRPr>
            </a:lvl1pPr>
            <a:lvl2pPr>
              <a:defRPr lang="pt-BR" sz="1600" b="1" noProof="0" dirty="0" smtClean="0">
                <a:latin typeface="Calibri" panose="020F0502020204030204" pitchFamily="34" charset="0"/>
              </a:defRPr>
            </a:lvl2pPr>
            <a:lvl3pPr>
              <a:defRPr sz="1600"/>
            </a:lvl3pPr>
            <a:lvl4pPr>
              <a:defRPr sz="1200" b="1"/>
            </a:lvl4pPr>
            <a:lvl5pPr>
              <a:defRPr lang="pt-BR" sz="1200" noProof="0" dirty="0">
                <a:latin typeface="Calibri" panose="020F0502020204030204" pitchFamily="34" charset="0"/>
              </a:defRPr>
            </a:lvl5pPr>
          </a:lstStyle>
          <a:p>
            <a:pPr marL="0" lvl="0" indent="0">
              <a:buNone/>
            </a:pPr>
            <a:r>
              <a:rPr lang="pt-BR" noProof="0" dirty="0"/>
              <a:t>Clique para editar o texto primeiro nível</a:t>
            </a:r>
          </a:p>
          <a:p>
            <a:pPr marL="457177" lvl="1" indent="0">
              <a:buNone/>
            </a:pPr>
            <a:r>
              <a:rPr lang="pt-BR" noProof="0" dirty="0"/>
              <a:t>Segundo nível</a:t>
            </a:r>
          </a:p>
          <a:p>
            <a:pPr marL="914353" lvl="2" indent="0">
              <a:buNone/>
            </a:pPr>
            <a:r>
              <a:rPr lang="pt-BR" noProof="0" dirty="0"/>
              <a:t>Terceiro nível</a:t>
            </a:r>
          </a:p>
          <a:p>
            <a:pPr marL="1371531" lvl="3" indent="0">
              <a:buNone/>
            </a:pPr>
            <a:r>
              <a:rPr lang="pt-BR" noProof="0" dirty="0"/>
              <a:t>Quarto nível</a:t>
            </a:r>
          </a:p>
          <a:p>
            <a:pPr marL="1828709" lvl="4" indent="0">
              <a:buNone/>
            </a:pPr>
            <a:r>
              <a:rPr lang="pt-BR" noProof="0" dirty="0"/>
              <a:t>Quinto nível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450920" y="398096"/>
            <a:ext cx="9355401" cy="53011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pt-BR" noProof="0" dirty="0"/>
              <a:t>Clique para editar o título do slide</a:t>
            </a:r>
          </a:p>
        </p:txBody>
      </p:sp>
      <p:sp>
        <p:nvSpPr>
          <p:cNvPr id="10" name="Retângulo 9"/>
          <p:cNvSpPr/>
          <p:nvPr userDrawn="1"/>
        </p:nvSpPr>
        <p:spPr>
          <a:xfrm>
            <a:off x="11661913" y="-38100"/>
            <a:ext cx="530087" cy="6896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8E8017C8-5515-48D5-AF86-14B12360FA4D}"/>
              </a:ext>
            </a:extLst>
          </p:cNvPr>
          <p:cNvSpPr/>
          <p:nvPr userDrawn="1"/>
        </p:nvSpPr>
        <p:spPr>
          <a:xfrm>
            <a:off x="11985727" y="-52168"/>
            <a:ext cx="108000" cy="691200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C04AA1B0-DA21-4D2B-85C2-AE8FA0EBDD51}"/>
              </a:ext>
            </a:extLst>
          </p:cNvPr>
          <p:cNvSpPr/>
          <p:nvPr userDrawn="1"/>
        </p:nvSpPr>
        <p:spPr>
          <a:xfrm>
            <a:off x="11758300" y="-68578"/>
            <a:ext cx="108000" cy="694800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2651402A-0B7C-4452-A500-6144133249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074" y="141930"/>
            <a:ext cx="1025747" cy="102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74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-4" y="6514793"/>
            <a:ext cx="4114800" cy="316703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t-BR"/>
              <a:t>Fonte: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6234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829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2849281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8" name="Slide do think-cell" r:id="rId11" imgW="421" imgH="423" progId="TCLayout.ActiveDocument.1">
                  <p:embed/>
                </p:oleObj>
              </mc:Choice>
              <mc:Fallback>
                <p:oleObj name="Slide do think-cell" r:id="rId11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A3B91-BAF1-419B-9D55-8B4B654056AB}" type="datetimeFigureOut">
              <a:rPr lang="pt-BR" smtClean="0"/>
              <a:t>28/06/2023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75D26-DCD3-4965-B611-F8CA52915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75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5" r:id="rId3"/>
    <p:sldLayoutId id="2147483667" r:id="rId4"/>
    <p:sldLayoutId id="2147483668" r:id="rId5"/>
    <p:sldLayoutId id="2147483669" r:id="rId6"/>
    <p:sldLayoutId id="214748367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Folha_de_C_lculo_do_Microsoft_Excel1.xls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2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096000" y="5111752"/>
            <a:ext cx="5582653" cy="478956"/>
          </a:xfrm>
        </p:spPr>
        <p:txBody>
          <a:bodyPr/>
          <a:lstStyle/>
          <a:p>
            <a:r>
              <a:rPr lang="pt-BR" dirty="0"/>
              <a:t>Gestão </a:t>
            </a:r>
            <a:r>
              <a:rPr lang="pt-BR" dirty="0" smtClean="0"/>
              <a:t>2021 – 2023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539344" y="1506808"/>
            <a:ext cx="54479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lbertus Medium" panose="020E0602030304020304" pitchFamily="34" charset="0"/>
              </a:rPr>
              <a:t>RELATÓRIO DAS DEMONSTRAÇÕES FINANCEIRAS</a:t>
            </a:r>
          </a:p>
          <a:p>
            <a:r>
              <a:rPr lang="pt-BR" sz="3200" b="1" dirty="0">
                <a:latin typeface="Albertus Medium" panose="020E0602030304020304" pitchFamily="34" charset="0"/>
              </a:rPr>
              <a:t> </a:t>
            </a:r>
          </a:p>
          <a:p>
            <a:endParaRPr lang="pt-BR" sz="2800" dirty="0">
              <a:latin typeface="Albertus Medium" panose="020E0602030304020304" pitchFamily="34" charset="0"/>
            </a:endParaRPr>
          </a:p>
          <a:p>
            <a:r>
              <a:rPr lang="pt-BR" sz="2800" dirty="0" smtClean="0">
                <a:latin typeface="Albertus Medium" panose="020E0602030304020304" pitchFamily="34" charset="0"/>
              </a:rPr>
              <a:t>            </a:t>
            </a:r>
            <a:r>
              <a:rPr lang="pt-BR" sz="2800" b="1" dirty="0">
                <a:latin typeface="Albertus Medium" panose="020E0602030304020304" pitchFamily="34" charset="0"/>
              </a:rPr>
              <a:t>1</a:t>
            </a:r>
            <a:r>
              <a:rPr lang="pt-BR" sz="2800" b="1" dirty="0" smtClean="0">
                <a:latin typeface="Albertus Medium" panose="020E0602030304020304" pitchFamily="34" charset="0"/>
              </a:rPr>
              <a:t>º TRIMESTRE DO ANO 2023</a:t>
            </a:r>
          </a:p>
          <a:p>
            <a:endParaRPr lang="pt-BR" sz="2800" dirty="0">
              <a:latin typeface="Albertus Medium" panose="020E0602030304020304" pitchFamily="34" charset="0"/>
            </a:endParaRPr>
          </a:p>
          <a:p>
            <a:r>
              <a:rPr lang="pt-BR" sz="2800" dirty="0">
                <a:latin typeface="Albertus Medium" panose="020E0602030304020304" pitchFamily="34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20677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19" y="451713"/>
            <a:ext cx="9116290" cy="554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6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75164" y="290947"/>
            <a:ext cx="6583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Balanços Patrimoniais Levantados </a:t>
            </a:r>
          </a:p>
          <a:p>
            <a:pPr algn="ctr"/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31 de março de 2023 e 31 de dezembro de 2022 </a:t>
            </a:r>
          </a:p>
          <a:p>
            <a:pPr algn="ctr"/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( Em milhares reais ) </a:t>
            </a:r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589279"/>
              </p:ext>
            </p:extLst>
          </p:nvPr>
        </p:nvGraphicFramePr>
        <p:xfrm>
          <a:off x="2343150" y="1738890"/>
          <a:ext cx="6134100" cy="461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Folha de Cálculo" r:id="rId4" imgW="6134135" imgH="4610273" progId="Excel.Sheet.12">
                  <p:embed/>
                </p:oleObj>
              </mc:Choice>
              <mc:Fallback>
                <p:oleObj name="Folha de Cálculo" r:id="rId4" imgW="6134135" imgH="46102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3150" y="1738890"/>
                        <a:ext cx="6134100" cy="461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637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724" y="1095667"/>
            <a:ext cx="5647350" cy="554642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274" y="-56577"/>
            <a:ext cx="6584251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3"/>
          <p:cNvSpPr txBox="1">
            <a:spLocks/>
          </p:cNvSpPr>
          <p:nvPr/>
        </p:nvSpPr>
        <p:spPr>
          <a:xfrm>
            <a:off x="2286925" y="669385"/>
            <a:ext cx="7697996" cy="767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dirty="0"/>
              <a:t>Receitas e Despesas Extraordinárias  –  </a:t>
            </a:r>
            <a:r>
              <a:rPr lang="pt-BR" sz="2400" dirty="0" smtClean="0"/>
              <a:t>Ano 2023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000" dirty="0"/>
              <a:t> 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074030"/>
              </p:ext>
            </p:extLst>
          </p:nvPr>
        </p:nvGraphicFramePr>
        <p:xfrm>
          <a:off x="1030925" y="1501920"/>
          <a:ext cx="9540875" cy="2661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Folha de Cálculo" r:id="rId3" imgW="9540382" imgH="1760031" progId="Excel.Sheet.12">
                  <p:embed/>
                </p:oleObj>
              </mc:Choice>
              <mc:Fallback>
                <p:oleObj name="Folha de Cálculo" r:id="rId3" imgW="9540382" imgH="17600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0925" y="1501920"/>
                        <a:ext cx="9540875" cy="26613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338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3"/>
          <p:cNvSpPr txBox="1">
            <a:spLocks/>
          </p:cNvSpPr>
          <p:nvPr/>
        </p:nvSpPr>
        <p:spPr>
          <a:xfrm>
            <a:off x="2085474" y="331811"/>
            <a:ext cx="7868652" cy="477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dirty="0"/>
              <a:t>Receitas Recorrentes – </a:t>
            </a:r>
            <a:r>
              <a:rPr lang="pt-BR" sz="2400" dirty="0" smtClean="0"/>
              <a:t> ANO DE 2023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400" dirty="0" smtClean="0"/>
              <a:t> </a:t>
            </a:r>
            <a:endParaRPr lang="pt-BR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000" dirty="0"/>
              <a:t>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6084"/>
            <a:ext cx="9144000" cy="331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5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3"/>
          <p:cNvSpPr txBox="1">
            <a:spLocks/>
          </p:cNvSpPr>
          <p:nvPr/>
        </p:nvSpPr>
        <p:spPr>
          <a:xfrm>
            <a:off x="2491291" y="296111"/>
            <a:ext cx="7938652" cy="477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000" dirty="0" smtClean="0"/>
              <a:t>Custos Operacionais Recorrentes  </a:t>
            </a:r>
            <a:r>
              <a:rPr lang="pt-BR" sz="2000" dirty="0"/>
              <a:t>–  </a:t>
            </a:r>
            <a:r>
              <a:rPr lang="pt-BR" sz="2000" dirty="0" smtClean="0"/>
              <a:t>ANO de 2023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000" dirty="0"/>
              <a:t>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202" y="1118215"/>
            <a:ext cx="8081851" cy="38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3"/>
          <p:cNvSpPr txBox="1">
            <a:spLocks/>
          </p:cNvSpPr>
          <p:nvPr/>
        </p:nvSpPr>
        <p:spPr>
          <a:xfrm>
            <a:off x="1992527" y="479293"/>
            <a:ext cx="8876906" cy="477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000" dirty="0"/>
              <a:t>Despesas Administrativas Recorrentes  –  </a:t>
            </a:r>
            <a:r>
              <a:rPr lang="pt-BR" sz="2000" dirty="0" smtClean="0"/>
              <a:t>ANO de 2023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BR" sz="2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000" dirty="0" smtClean="0"/>
              <a:t> </a:t>
            </a:r>
            <a:endParaRPr lang="pt-BR" sz="2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63" y="957130"/>
            <a:ext cx="9063198" cy="438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3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 txBox="1">
            <a:spLocks/>
          </p:cNvSpPr>
          <p:nvPr/>
        </p:nvSpPr>
        <p:spPr>
          <a:xfrm>
            <a:off x="3225910" y="100967"/>
            <a:ext cx="7141465" cy="477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000" dirty="0"/>
              <a:t>Resultado Contábil  –  JAN  </a:t>
            </a:r>
            <a:r>
              <a:rPr lang="pt-BR" sz="2000" dirty="0" smtClean="0"/>
              <a:t> A  MAR/2023</a:t>
            </a:r>
            <a:endParaRPr lang="pt-BR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000" dirty="0"/>
              <a:t>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1" y="634223"/>
            <a:ext cx="9137072" cy="577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85310" y="68115"/>
            <a:ext cx="5315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b="1" u="sng" dirty="0">
                <a:solidFill>
                  <a:schemeClr val="accent1">
                    <a:lumMod val="75000"/>
                  </a:schemeClr>
                </a:solidFill>
              </a:rPr>
              <a:t>INDÍCES DE ACORDO COM O LIMITE ESTATUTÁRIO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04" y="5353797"/>
            <a:ext cx="5817901" cy="65313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964" y="2309554"/>
            <a:ext cx="3670050" cy="183006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04" y="796344"/>
            <a:ext cx="7266205" cy="4295201"/>
          </a:xfrm>
          <a:prstGeom prst="rect">
            <a:avLst/>
          </a:prstGeom>
        </p:spPr>
      </p:pic>
      <p:sp>
        <p:nvSpPr>
          <p:cNvPr id="8" name="Seta para a direita 7"/>
          <p:cNvSpPr/>
          <p:nvPr/>
        </p:nvSpPr>
        <p:spPr>
          <a:xfrm>
            <a:off x="7675418" y="2676699"/>
            <a:ext cx="415637" cy="12191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633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018&quot;/&gt;&lt;CPresentation id=&quot;1&quot;&gt;&lt;m_precDefaultNumber&gt;&lt;m_bNumberIsYear val=&quot;0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0&quot;/&gt;&lt;m_chMinusSymbol&gt;-&lt;/m_chMinusSymbol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bNumberIsYear val=&quot;0&quot;/&gt;&lt;m_strFormatTime&gt;%d/%m/%Y&lt;/m_strFormatTime&gt;&lt;/m_precDefaultDate&gt;&lt;m_precDefaultYear&gt;&lt;m_bNumberIsYear val=&quot;0&quot;/&gt;&lt;/m_precDefaultYear&gt;&lt;m_precDefaultQuarter&gt;&lt;m_bNumberIsYear val=&quot;0&quot;/&gt;&lt;/m_precDefaultQuarter&gt;&lt;m_precDefaultMonth&gt;&lt;m_bNumberIsYear val=&quot;0&quot;/&gt;&lt;/m_precDefaultMonth&gt;&lt;m_precDefaultWeek&gt;&lt;m_bNumberIsYear val=&quot;0&quot;/&gt;&lt;/m_precDefaultWeek&gt;&lt;m_precDefaultDay&gt;&lt;m_bNumberIsYear val=&quot;0&quot;/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13611</TotalTime>
  <Words>83</Words>
  <Application>Microsoft Office PowerPoint</Application>
  <PresentationFormat>Widescreen</PresentationFormat>
  <Paragraphs>28</Paragraphs>
  <Slides>10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Albertus Medium</vt:lpstr>
      <vt:lpstr>Arial</vt:lpstr>
      <vt:lpstr>Calibri</vt:lpstr>
      <vt:lpstr>Calibri Light</vt:lpstr>
      <vt:lpstr>Wingdings</vt:lpstr>
      <vt:lpstr>Tema do Office</vt:lpstr>
      <vt:lpstr>Slide do think-cell</vt:lpstr>
      <vt:lpstr>Folha de Cálculo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Vitor Pereira</dc:creator>
  <cp:lastModifiedBy>Marcia Mendes Fernandes</cp:lastModifiedBy>
  <cp:revision>1044</cp:revision>
  <cp:lastPrinted>2022-08-31T13:38:07Z</cp:lastPrinted>
  <dcterms:created xsi:type="dcterms:W3CDTF">2014-12-05T12:09:13Z</dcterms:created>
  <dcterms:modified xsi:type="dcterms:W3CDTF">2023-06-28T12:52:25Z</dcterms:modified>
</cp:coreProperties>
</file>